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7" r:id="rId3"/>
    <p:sldId id="258" r:id="rId4"/>
    <p:sldId id="259" r:id="rId5"/>
    <p:sldId id="260" r:id="rId6"/>
    <p:sldId id="268" r:id="rId7"/>
    <p:sldId id="269" r:id="rId8"/>
    <p:sldId id="270" r:id="rId9"/>
    <p:sldId id="271" r:id="rId10"/>
    <p:sldId id="272" r:id="rId11"/>
    <p:sldId id="273" r:id="rId12"/>
    <p:sldId id="274" r:id="rId13"/>
    <p:sldId id="27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a:srgbClr val="339933"/>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78" autoAdjust="0"/>
    <p:restoredTop sz="85885" autoAdjust="0"/>
  </p:normalViewPr>
  <p:slideViewPr>
    <p:cSldViewPr>
      <p:cViewPr varScale="1">
        <p:scale>
          <a:sx n="91" d="100"/>
          <a:sy n="91" d="100"/>
        </p:scale>
        <p:origin x="1410" y="78"/>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12/5/2019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Yayayoyo</a:t>
            </a:r>
            <a:r>
              <a:rPr lang="en-US" sz="1200" dirty="0">
                <a:solidFill>
                  <a:schemeClr val="bg1">
                    <a:lumMod val="65000"/>
                  </a:schemeClr>
                </a:solidFill>
              </a:rPr>
              <a:t> / Shutterstock.com; © </a:t>
            </a:r>
            <a:r>
              <a:rPr lang="en-US" sz="1200" dirty="0" err="1">
                <a:solidFill>
                  <a:schemeClr val="bg1">
                    <a:lumMod val="65000"/>
                  </a:schemeClr>
                </a:solidFill>
              </a:rPr>
              <a:t>Petrovic</a:t>
            </a:r>
            <a:r>
              <a:rPr lang="en-US" sz="1200" dirty="0">
                <a:solidFill>
                  <a:schemeClr val="bg1">
                    <a:lumMod val="65000"/>
                  </a:schemeClr>
                </a:solidFill>
              </a:rPr>
              <a:t> Igor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“When it comes to the Theology of the Body, what do you really think? How are you able to see as God sees? How is your perspective distorted by sin?” Direct them to note their successes and struggles on their handout.</a:t>
            </a:r>
            <a:endParaRPr lang="en-US" dirty="0">
              <a:effectLst/>
            </a:endParaRPr>
          </a:p>
          <a:p>
            <a:endParaRPr lang="en-US" dirty="0">
              <a:effectLst/>
            </a:endParaRPr>
          </a:p>
          <a:p>
            <a:r>
              <a:rPr lang="en-US" sz="1200" kern="1200" dirty="0">
                <a:solidFill>
                  <a:schemeClr val="tx1"/>
                </a:solidFill>
                <a:effectLst/>
                <a:latin typeface="+mn-lt"/>
                <a:ea typeface="+mn-ea"/>
                <a:cs typeface="+mn-cs"/>
              </a:rPr>
              <a:t> </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3770403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Anelina</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Have a student read this passage aloud.</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116330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Yayayoyo</a:t>
            </a:r>
            <a:r>
              <a:rPr lang="en-US" sz="1200" dirty="0">
                <a:solidFill>
                  <a:schemeClr val="bg1">
                    <a:lumMod val="65000"/>
                  </a:schemeClr>
                </a:solidFill>
              </a:rPr>
              <a:t> / Shutterstock.com, © </a:t>
            </a:r>
            <a:r>
              <a:rPr lang="en-US" sz="1200" dirty="0" err="1">
                <a:solidFill>
                  <a:schemeClr val="bg1">
                    <a:lumMod val="65000"/>
                  </a:schemeClr>
                </a:solidFill>
              </a:rPr>
              <a:t>Petrovic</a:t>
            </a:r>
            <a:r>
              <a:rPr lang="en-US" sz="1200" dirty="0">
                <a:solidFill>
                  <a:schemeClr val="bg1">
                    <a:lumMod val="65000"/>
                  </a:schemeClr>
                </a:solidFill>
              </a:rPr>
              <a:t> Igor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Distorted by sin, humankind tends to use one another as a “means to an end.” Theologically, respect for life and human dignity insists that humans are always “ends” in themselves.  Students often struggle with the phrase “a means to an end,” though most can personally relate to the idea of “being used” by someone to get something. </a:t>
            </a:r>
            <a:endParaRPr lang="en-US" dirty="0">
              <a:effectLst/>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Ask the students: “When it comes to the Theology of the Body, what do you really think? How are you able to see as God sees? How is your perspective distorted by sin?” Direct them to note their successes and struggles on their handout.</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30563573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13</a:t>
            </a:fld>
            <a:endParaRPr lang="en-US"/>
          </a:p>
        </p:txBody>
      </p:sp>
    </p:spTree>
    <p:extLst>
      <p:ext uri="{BB962C8B-B14F-4D97-AF65-F5344CB8AC3E}">
        <p14:creationId xmlns:p14="http://schemas.microsoft.com/office/powerpoint/2010/main" val="146907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photo credit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jorisvo</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if anyone is familiar with the Theology of the Body, and, if so, where did they hear about it and what do they know about it?</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Anelina</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Have a student read this passage aloud.</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Yayayoyo</a:t>
            </a:r>
            <a:r>
              <a:rPr lang="en-US" sz="1200" dirty="0">
                <a:solidFill>
                  <a:schemeClr val="bg1">
                    <a:lumMod val="65000"/>
                  </a:schemeClr>
                </a:solidFill>
              </a:rPr>
              <a:t> / Shutterstock.com, © </a:t>
            </a:r>
            <a:r>
              <a:rPr lang="en-US" sz="1200" dirty="0" err="1">
                <a:solidFill>
                  <a:schemeClr val="bg1">
                    <a:lumMod val="65000"/>
                  </a:schemeClr>
                </a:solidFill>
              </a:rPr>
              <a:t>Petrovic</a:t>
            </a:r>
            <a:r>
              <a:rPr lang="en-US" sz="1200" dirty="0">
                <a:solidFill>
                  <a:schemeClr val="bg1">
                    <a:lumMod val="65000"/>
                  </a:schemeClr>
                </a:solidFill>
              </a:rPr>
              <a:t> Igor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“When it comes to the Theology of the Body, are you able to see as God sees?  Or is your perspective distorted by sin? Most of us don’t fall solidly in either column. Rather, there is some aspect of </a:t>
            </a:r>
            <a:r>
              <a:rPr lang="en-US" sz="1200" i="1" kern="1200" dirty="0">
                <a:solidFill>
                  <a:schemeClr val="tx1"/>
                </a:solidFill>
                <a:effectLst/>
                <a:latin typeface="+mn-lt"/>
                <a:ea typeface="+mn-ea"/>
                <a:cs typeface="+mn-cs"/>
              </a:rPr>
              <a:t>seeing as God see</a:t>
            </a:r>
            <a:r>
              <a:rPr lang="en-US" sz="1200" kern="1200" dirty="0">
                <a:solidFill>
                  <a:schemeClr val="tx1"/>
                </a:solidFill>
                <a:effectLst/>
                <a:latin typeface="+mn-lt"/>
                <a:ea typeface="+mn-ea"/>
                <a:cs typeface="+mn-cs"/>
              </a:rPr>
              <a:t>s that we can successfully practice, and other areas where we are challenged. On your handout, consider these examples for this passage. Make note of what you are able to practice and where you are tempted to have a perspective distorted by sin.</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Yayayoyo</a:t>
            </a:r>
            <a:r>
              <a:rPr lang="en-US" sz="1200" dirty="0">
                <a:solidFill>
                  <a:schemeClr val="bg1">
                    <a:lumMod val="65000"/>
                  </a:schemeClr>
                </a:solidFill>
              </a:rPr>
              <a:t> / Shutterstock.com, © </a:t>
            </a:r>
            <a:r>
              <a:rPr lang="en-US" sz="1200" dirty="0" err="1">
                <a:solidFill>
                  <a:schemeClr val="bg1">
                    <a:lumMod val="65000"/>
                  </a:schemeClr>
                </a:solidFill>
              </a:rPr>
              <a:t>Petrovic</a:t>
            </a:r>
            <a:r>
              <a:rPr lang="en-US" sz="1200" dirty="0">
                <a:solidFill>
                  <a:schemeClr val="bg1">
                    <a:lumMod val="65000"/>
                  </a:schemeClr>
                </a:solidFill>
              </a:rPr>
              <a:t> Igor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“When it comes to the Theology of the Body, how are you able to see as God sees? How is your perspective distorted by sin?” Direct them to note their success and struggles on their handout.</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1734786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Anelina</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Have a student read this passage aloud.</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1638513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Yayayoyo</a:t>
            </a:r>
            <a:r>
              <a:rPr lang="en-US" sz="1200" dirty="0">
                <a:solidFill>
                  <a:schemeClr val="bg1">
                    <a:lumMod val="65000"/>
                  </a:schemeClr>
                </a:solidFill>
              </a:rPr>
              <a:t> / Shutterstock.com; © </a:t>
            </a:r>
            <a:r>
              <a:rPr lang="en-US" sz="1200" dirty="0" err="1">
                <a:solidFill>
                  <a:schemeClr val="bg1">
                    <a:lumMod val="65000"/>
                  </a:schemeClr>
                </a:solidFill>
              </a:rPr>
              <a:t>Petrovic</a:t>
            </a:r>
            <a:r>
              <a:rPr lang="en-US" sz="1200" dirty="0">
                <a:solidFill>
                  <a:schemeClr val="bg1">
                    <a:lumMod val="65000"/>
                  </a:schemeClr>
                </a:solidFill>
              </a:rPr>
              <a:t> Igor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“When it comes to the Theology of the Body, what do you really think? How are you able to see as God sees? How is your perspective distorted by sin?” Direct them to note their successes and struggles on their handout.</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3455900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Anelina</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Have a student read this passage aloud.</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2056444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To See as God Sees</a:t>
            </a:r>
            <a:endParaRPr lang="en-US" dirty="0"/>
          </a:p>
        </p:txBody>
      </p:sp>
      <p:sp>
        <p:nvSpPr>
          <p:cNvPr id="3" name="Subtitle 2"/>
          <p:cNvSpPr txBox="1">
            <a:spLocks/>
          </p:cNvSpPr>
          <p:nvPr/>
        </p:nvSpPr>
        <p:spPr>
          <a:xfrm>
            <a:off x="-30866" y="3451225"/>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1, Learning Experience 4</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TX006559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838200"/>
            <a:ext cx="8002881" cy="533400"/>
          </a:xfrm>
        </p:spPr>
        <p:txBody>
          <a:bodyPr>
            <a:normAutofit/>
          </a:bodyPr>
          <a:lstStyle/>
          <a:p>
            <a:r>
              <a:rPr lang="en-US" dirty="0"/>
              <a:t>“the two of them become one body”</a:t>
            </a:r>
            <a:endParaRPr lang="en-US" dirty="0">
              <a:effectLst/>
            </a:endParaRPr>
          </a:p>
        </p:txBody>
      </p:sp>
      <p:pic>
        <p:nvPicPr>
          <p:cNvPr id="6" name="Picture 5" descr="A picture containing drawing&#10;&#10;Description automatically generated">
            <a:extLst>
              <a:ext uri="{FF2B5EF4-FFF2-40B4-BE49-F238E27FC236}">
                <a16:creationId xmlns:a16="http://schemas.microsoft.com/office/drawing/2014/main" id="{7C5EAE63-596E-43CF-B3F2-728101589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209" y="1457162"/>
            <a:ext cx="1665766" cy="1438438"/>
          </a:xfrm>
          <a:prstGeom prst="rect">
            <a:avLst/>
          </a:prstGeom>
        </p:spPr>
      </p:pic>
      <p:sp>
        <p:nvSpPr>
          <p:cNvPr id="3" name="Content Placeholder 2"/>
          <p:cNvSpPr>
            <a:spLocks noGrp="1"/>
          </p:cNvSpPr>
          <p:nvPr>
            <p:ph idx="1"/>
          </p:nvPr>
        </p:nvSpPr>
        <p:spPr>
          <a:xfrm>
            <a:off x="1777409" y="1676346"/>
            <a:ext cx="2307265" cy="762000"/>
          </a:xfrm>
        </p:spPr>
        <p:txBody>
          <a:bodyPr>
            <a:normAutofit lnSpcReduction="10000"/>
          </a:bodyPr>
          <a:lstStyle/>
          <a:p>
            <a:pPr marL="0" indent="0">
              <a:buNone/>
            </a:pPr>
            <a:r>
              <a:rPr lang="en-US" dirty="0"/>
              <a:t>When we see as God sees:</a:t>
            </a:r>
          </a:p>
        </p:txBody>
      </p:sp>
      <p:pic>
        <p:nvPicPr>
          <p:cNvPr id="8" name="Picture 7">
            <a:extLst>
              <a:ext uri="{FF2B5EF4-FFF2-40B4-BE49-F238E27FC236}">
                <a16:creationId xmlns:a16="http://schemas.microsoft.com/office/drawing/2014/main" id="{BCC38B3D-6BC2-42CB-BEAC-DD4752F5884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106391" y="1541668"/>
            <a:ext cx="1027594" cy="1031356"/>
          </a:xfrm>
          <a:prstGeom prst="rect">
            <a:avLst/>
          </a:prstGeom>
        </p:spPr>
      </p:pic>
      <p:sp>
        <p:nvSpPr>
          <p:cNvPr id="5" name="Content Placeholder 2">
            <a:extLst>
              <a:ext uri="{FF2B5EF4-FFF2-40B4-BE49-F238E27FC236}">
                <a16:creationId xmlns:a16="http://schemas.microsoft.com/office/drawing/2014/main" id="{B83FF789-5B65-4FD2-AEA9-99029DD5FC7C}"/>
              </a:ext>
            </a:extLst>
          </p:cNvPr>
          <p:cNvSpPr txBox="1">
            <a:spLocks/>
          </p:cNvSpPr>
          <p:nvPr/>
        </p:nvSpPr>
        <p:spPr>
          <a:xfrm>
            <a:off x="6249263" y="1695178"/>
            <a:ext cx="2742337" cy="7620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t>When we see distorted by sin:</a:t>
            </a:r>
          </a:p>
        </p:txBody>
      </p:sp>
      <p:sp>
        <p:nvSpPr>
          <p:cNvPr id="9" name="Content Placeholder 2">
            <a:extLst>
              <a:ext uri="{FF2B5EF4-FFF2-40B4-BE49-F238E27FC236}">
                <a16:creationId xmlns:a16="http://schemas.microsoft.com/office/drawing/2014/main" id="{5ED47A2F-8398-4BDC-B7A4-5CC40191A0E6}"/>
              </a:ext>
            </a:extLst>
          </p:cNvPr>
          <p:cNvSpPr txBox="1">
            <a:spLocks/>
          </p:cNvSpPr>
          <p:nvPr/>
        </p:nvSpPr>
        <p:spPr>
          <a:xfrm>
            <a:off x="1006549" y="2571968"/>
            <a:ext cx="4099842" cy="34411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The two become one (without shame)</a:t>
            </a:r>
          </a:p>
          <a:p>
            <a:pPr marL="627063" lvl="1">
              <a:buSzPct val="85000"/>
              <a:buFont typeface="Courier New" panose="02070309020205020404" pitchFamily="49" charset="0"/>
              <a:buChar char="o"/>
            </a:pPr>
            <a:r>
              <a:rPr lang="en-US" dirty="0"/>
              <a:t>physically, emotionally, spiritually </a:t>
            </a:r>
          </a:p>
          <a:p>
            <a:pPr marL="627063" lvl="1">
              <a:buSzPct val="85000"/>
              <a:buFont typeface="Courier New" panose="02070309020205020404" pitchFamily="49" charset="0"/>
              <a:buChar char="o"/>
            </a:pPr>
            <a:r>
              <a:rPr lang="en-US" dirty="0"/>
              <a:t>as a full and free gift </a:t>
            </a:r>
            <a:br>
              <a:rPr lang="en-US" dirty="0"/>
            </a:br>
            <a:r>
              <a:rPr lang="en-US" dirty="0"/>
              <a:t>of self </a:t>
            </a:r>
          </a:p>
          <a:p>
            <a:pPr marL="627063" lvl="1">
              <a:buSzPct val="85000"/>
              <a:buFont typeface="Courier New" panose="02070309020205020404" pitchFamily="49" charset="0"/>
              <a:buChar char="o"/>
            </a:pPr>
            <a:r>
              <a:rPr lang="en-US" dirty="0"/>
              <a:t>becomes the foundation for the Sacrament of Marriage</a:t>
            </a:r>
          </a:p>
        </p:txBody>
      </p:sp>
      <p:sp>
        <p:nvSpPr>
          <p:cNvPr id="10" name="Content Placeholder 2">
            <a:extLst>
              <a:ext uri="{FF2B5EF4-FFF2-40B4-BE49-F238E27FC236}">
                <a16:creationId xmlns:a16="http://schemas.microsoft.com/office/drawing/2014/main" id="{9C8671F2-C66D-442E-A799-688EF6A9AD02}"/>
              </a:ext>
            </a:extLst>
          </p:cNvPr>
          <p:cNvSpPr txBox="1">
            <a:spLocks/>
          </p:cNvSpPr>
          <p:nvPr/>
        </p:nvSpPr>
        <p:spPr>
          <a:xfrm>
            <a:off x="5257800" y="2577946"/>
            <a:ext cx="3427119" cy="34411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We focus only on the physical aspect</a:t>
            </a:r>
          </a:p>
          <a:p>
            <a:pPr marL="627063" lvl="1">
              <a:buSzPct val="85000"/>
              <a:buFont typeface="Courier New" panose="02070309020205020404" pitchFamily="49" charset="0"/>
              <a:buChar char="o"/>
            </a:pPr>
            <a:r>
              <a:rPr lang="en-US" dirty="0"/>
              <a:t>objectifying the body for pleasure</a:t>
            </a:r>
          </a:p>
          <a:p>
            <a:pPr marL="627063" lvl="1">
              <a:buSzPct val="85000"/>
              <a:buFont typeface="Courier New" panose="02070309020205020404" pitchFamily="49" charset="0"/>
              <a:buChar char="o"/>
            </a:pPr>
            <a:r>
              <a:rPr lang="en-US" dirty="0"/>
              <a:t>neglecting the emotional and spiritual union</a:t>
            </a:r>
          </a:p>
        </p:txBody>
      </p:sp>
    </p:spTree>
    <p:extLst>
      <p:ext uri="{BB962C8B-B14F-4D97-AF65-F5344CB8AC3E}">
        <p14:creationId xmlns:p14="http://schemas.microsoft.com/office/powerpoint/2010/main" val="368888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1003633"/>
            <a:ext cx="8229600" cy="533400"/>
          </a:xfrm>
        </p:spPr>
        <p:txBody>
          <a:bodyPr/>
          <a:lstStyle/>
          <a:p>
            <a:r>
              <a:rPr lang="en-US" dirty="0"/>
              <a:t>Genesis 2:25</a:t>
            </a:r>
          </a:p>
        </p:txBody>
      </p:sp>
      <p:pic>
        <p:nvPicPr>
          <p:cNvPr id="6" name="Picture 5" descr="A wooden table&#10;&#10;Description automatically generated">
            <a:extLst>
              <a:ext uri="{FF2B5EF4-FFF2-40B4-BE49-F238E27FC236}">
                <a16:creationId xmlns:a16="http://schemas.microsoft.com/office/drawing/2014/main" id="{99843674-2E34-4D49-A15D-AACD916600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519"/>
          <a:stretch/>
        </p:blipFill>
        <p:spPr>
          <a:xfrm>
            <a:off x="1981200" y="2971800"/>
            <a:ext cx="5334000" cy="3217530"/>
          </a:xfrm>
          <a:prstGeom prst="rect">
            <a:avLst/>
          </a:prstGeom>
        </p:spPr>
      </p:pic>
      <p:sp>
        <p:nvSpPr>
          <p:cNvPr id="3" name="Content Placeholder 2"/>
          <p:cNvSpPr>
            <a:spLocks noGrp="1"/>
          </p:cNvSpPr>
          <p:nvPr>
            <p:ph idx="1"/>
          </p:nvPr>
        </p:nvSpPr>
        <p:spPr>
          <a:xfrm>
            <a:off x="1333500" y="1676400"/>
            <a:ext cx="6438900" cy="4373563"/>
          </a:xfrm>
        </p:spPr>
        <p:txBody>
          <a:bodyPr/>
          <a:lstStyle/>
          <a:p>
            <a:pPr marL="0" indent="0">
              <a:buNone/>
            </a:pPr>
            <a:r>
              <a:rPr lang="en-US" dirty="0"/>
              <a:t>“The man and his wife were both </a:t>
            </a:r>
            <a:r>
              <a:rPr lang="en-US" dirty="0">
                <a:solidFill>
                  <a:srgbClr val="993366"/>
                </a:solidFill>
              </a:rPr>
              <a:t>naked, yet they felt no shame.</a:t>
            </a:r>
            <a:r>
              <a:rPr lang="en-US" dirty="0"/>
              <a:t>”</a:t>
            </a:r>
            <a:endParaRPr lang="en-US" dirty="0">
              <a:effectLst/>
            </a:endParaRPr>
          </a:p>
        </p:txBody>
      </p:sp>
    </p:spTree>
    <p:extLst>
      <p:ext uri="{BB962C8B-B14F-4D97-AF65-F5344CB8AC3E}">
        <p14:creationId xmlns:p14="http://schemas.microsoft.com/office/powerpoint/2010/main" val="1123428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685800"/>
            <a:ext cx="6306053" cy="533400"/>
          </a:xfrm>
        </p:spPr>
        <p:txBody>
          <a:bodyPr>
            <a:normAutofit/>
          </a:bodyPr>
          <a:lstStyle/>
          <a:p>
            <a:r>
              <a:rPr lang="en-US" dirty="0"/>
              <a:t>“naked, yet they felt no shame”</a:t>
            </a:r>
            <a:endParaRPr lang="en-US" dirty="0">
              <a:effectLst/>
            </a:endParaRPr>
          </a:p>
        </p:txBody>
      </p:sp>
      <p:pic>
        <p:nvPicPr>
          <p:cNvPr id="6" name="Picture 5" descr="A picture containing drawing&#10;&#10;Description automatically generated">
            <a:extLst>
              <a:ext uri="{FF2B5EF4-FFF2-40B4-BE49-F238E27FC236}">
                <a16:creationId xmlns:a16="http://schemas.microsoft.com/office/drawing/2014/main" id="{7C5EAE63-596E-43CF-B3F2-728101589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209" y="1304762"/>
            <a:ext cx="1665766" cy="1438438"/>
          </a:xfrm>
          <a:prstGeom prst="rect">
            <a:avLst/>
          </a:prstGeom>
        </p:spPr>
      </p:pic>
      <p:sp>
        <p:nvSpPr>
          <p:cNvPr id="3" name="Content Placeholder 2"/>
          <p:cNvSpPr>
            <a:spLocks noGrp="1"/>
          </p:cNvSpPr>
          <p:nvPr>
            <p:ph idx="1"/>
          </p:nvPr>
        </p:nvSpPr>
        <p:spPr>
          <a:xfrm>
            <a:off x="1777409" y="1523946"/>
            <a:ext cx="2307265" cy="762000"/>
          </a:xfrm>
        </p:spPr>
        <p:txBody>
          <a:bodyPr>
            <a:normAutofit lnSpcReduction="10000"/>
          </a:bodyPr>
          <a:lstStyle/>
          <a:p>
            <a:pPr marL="0" indent="0">
              <a:buNone/>
            </a:pPr>
            <a:r>
              <a:rPr lang="en-US" dirty="0"/>
              <a:t>When we see as God sees:</a:t>
            </a:r>
          </a:p>
        </p:txBody>
      </p:sp>
      <p:pic>
        <p:nvPicPr>
          <p:cNvPr id="8" name="Picture 7">
            <a:extLst>
              <a:ext uri="{FF2B5EF4-FFF2-40B4-BE49-F238E27FC236}">
                <a16:creationId xmlns:a16="http://schemas.microsoft.com/office/drawing/2014/main" id="{BCC38B3D-6BC2-42CB-BEAC-DD4752F5884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106391" y="1389268"/>
            <a:ext cx="1027594" cy="1031356"/>
          </a:xfrm>
          <a:prstGeom prst="rect">
            <a:avLst/>
          </a:prstGeom>
        </p:spPr>
      </p:pic>
      <p:sp>
        <p:nvSpPr>
          <p:cNvPr id="5" name="Content Placeholder 2">
            <a:extLst>
              <a:ext uri="{FF2B5EF4-FFF2-40B4-BE49-F238E27FC236}">
                <a16:creationId xmlns:a16="http://schemas.microsoft.com/office/drawing/2014/main" id="{B83FF789-5B65-4FD2-AEA9-99029DD5FC7C}"/>
              </a:ext>
            </a:extLst>
          </p:cNvPr>
          <p:cNvSpPr txBox="1">
            <a:spLocks/>
          </p:cNvSpPr>
          <p:nvPr/>
        </p:nvSpPr>
        <p:spPr>
          <a:xfrm>
            <a:off x="6249263" y="1542778"/>
            <a:ext cx="2742337" cy="7620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t>When we see distorted by sin:</a:t>
            </a:r>
          </a:p>
        </p:txBody>
      </p:sp>
      <p:sp>
        <p:nvSpPr>
          <p:cNvPr id="9" name="Content Placeholder 2">
            <a:extLst>
              <a:ext uri="{FF2B5EF4-FFF2-40B4-BE49-F238E27FC236}">
                <a16:creationId xmlns:a16="http://schemas.microsoft.com/office/drawing/2014/main" id="{5ED47A2F-8398-4BDC-B7A4-5CC40191A0E6}"/>
              </a:ext>
            </a:extLst>
          </p:cNvPr>
          <p:cNvSpPr txBox="1">
            <a:spLocks/>
          </p:cNvSpPr>
          <p:nvPr/>
        </p:nvSpPr>
        <p:spPr>
          <a:xfrm>
            <a:off x="1006549" y="2419568"/>
            <a:ext cx="3984564" cy="34411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1900" dirty="0"/>
              <a:t>Nakedness means vulnerability grounded in trust.</a:t>
            </a:r>
          </a:p>
          <a:p>
            <a:pPr marL="627063" lvl="1">
              <a:buSzPct val="85000"/>
              <a:buFont typeface="Courier New" panose="02070309020205020404" pitchFamily="49" charset="0"/>
              <a:buChar char="o"/>
            </a:pPr>
            <a:r>
              <a:rPr lang="en-US" sz="1900" dirty="0"/>
              <a:t>physically vulnerable </a:t>
            </a:r>
          </a:p>
          <a:p>
            <a:pPr marL="627063" lvl="1">
              <a:buSzPct val="85000"/>
              <a:buFont typeface="Courier New" panose="02070309020205020404" pitchFamily="49" charset="0"/>
              <a:buChar char="o"/>
            </a:pPr>
            <a:r>
              <a:rPr lang="en-US" sz="1900" dirty="0"/>
              <a:t>emotionally vulnerable </a:t>
            </a:r>
          </a:p>
          <a:p>
            <a:pPr marL="627063" lvl="1">
              <a:buSzPct val="85000"/>
              <a:buFont typeface="Courier New" panose="02070309020205020404" pitchFamily="49" charset="0"/>
              <a:buChar char="o"/>
            </a:pPr>
            <a:r>
              <a:rPr lang="en-US" sz="1900" dirty="0"/>
              <a:t>spiritually vulnerable </a:t>
            </a:r>
          </a:p>
          <a:p>
            <a:pPr lvl="0"/>
            <a:r>
              <a:rPr lang="en-US" sz="1900" dirty="0"/>
              <a:t>We see each other’s goodness, equality, dignity.</a:t>
            </a:r>
          </a:p>
          <a:p>
            <a:pPr lvl="0"/>
            <a:r>
              <a:rPr lang="en-US" sz="1900" dirty="0"/>
              <a:t>We value each other as people.</a:t>
            </a:r>
          </a:p>
          <a:p>
            <a:pPr lvl="0"/>
            <a:r>
              <a:rPr lang="en-US" sz="1900" dirty="0"/>
              <a:t>We safely and securely offer </a:t>
            </a:r>
            <a:br>
              <a:rPr lang="en-US" sz="1900" dirty="0"/>
            </a:br>
            <a:r>
              <a:rPr lang="en-US" sz="1900" dirty="0"/>
              <a:t>a full and free gift of self to </a:t>
            </a:r>
            <a:br>
              <a:rPr lang="en-US" sz="1900" dirty="0"/>
            </a:br>
            <a:r>
              <a:rPr lang="en-US" sz="1900" dirty="0"/>
              <a:t>one another, before God.</a:t>
            </a:r>
          </a:p>
        </p:txBody>
      </p:sp>
      <p:sp>
        <p:nvSpPr>
          <p:cNvPr id="10" name="Content Placeholder 2">
            <a:extLst>
              <a:ext uri="{FF2B5EF4-FFF2-40B4-BE49-F238E27FC236}">
                <a16:creationId xmlns:a16="http://schemas.microsoft.com/office/drawing/2014/main" id="{9C8671F2-C66D-442E-A799-688EF6A9AD02}"/>
              </a:ext>
            </a:extLst>
          </p:cNvPr>
          <p:cNvSpPr txBox="1">
            <a:spLocks/>
          </p:cNvSpPr>
          <p:nvPr/>
        </p:nvSpPr>
        <p:spPr>
          <a:xfrm>
            <a:off x="5257800" y="2425546"/>
            <a:ext cx="3427119" cy="343520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1900" dirty="0"/>
              <a:t>We feel shame. </a:t>
            </a:r>
          </a:p>
          <a:p>
            <a:pPr marL="627063" lvl="1">
              <a:buSzPct val="85000"/>
              <a:buFont typeface="Courier New" panose="02070309020205020404" pitchFamily="49" charset="0"/>
              <a:buChar char="o"/>
            </a:pPr>
            <a:r>
              <a:rPr lang="en-US" sz="1900" dirty="0"/>
              <a:t>Vulnerability is seen as weakness.</a:t>
            </a:r>
          </a:p>
          <a:p>
            <a:pPr lvl="0"/>
            <a:r>
              <a:rPr lang="en-US" sz="1900" dirty="0"/>
              <a:t>We judge one another.</a:t>
            </a:r>
          </a:p>
          <a:p>
            <a:pPr lvl="0"/>
            <a:r>
              <a:rPr lang="en-US" sz="1900" dirty="0"/>
              <a:t>We treat one another as objects to be used as a way to get something.</a:t>
            </a:r>
          </a:p>
          <a:p>
            <a:pPr marL="627063" lvl="1">
              <a:buSzPct val="85000"/>
              <a:buFont typeface="Courier New" panose="02070309020205020404" pitchFamily="49" charset="0"/>
              <a:buChar char="o"/>
            </a:pPr>
            <a:r>
              <a:rPr lang="en-US" sz="1900" dirty="0"/>
              <a:t>physically, financially, academically  .  .  .</a:t>
            </a:r>
          </a:p>
          <a:p>
            <a:pPr lvl="0"/>
            <a:r>
              <a:rPr lang="en-US" sz="1900" dirty="0"/>
              <a:t>We objectify the body for pleasure.</a:t>
            </a:r>
          </a:p>
        </p:txBody>
      </p:sp>
    </p:spTree>
    <p:extLst>
      <p:ext uri="{BB962C8B-B14F-4D97-AF65-F5344CB8AC3E}">
        <p14:creationId xmlns:p14="http://schemas.microsoft.com/office/powerpoint/2010/main" val="80286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1156032"/>
            <a:ext cx="7277100" cy="533400"/>
          </a:xfrm>
        </p:spPr>
        <p:txBody>
          <a:bodyPr/>
          <a:lstStyle/>
          <a:p>
            <a:r>
              <a:rPr lang="en-US" dirty="0"/>
              <a:t>Acknowledgments</a:t>
            </a:r>
          </a:p>
        </p:txBody>
      </p:sp>
      <p:sp>
        <p:nvSpPr>
          <p:cNvPr id="3" name="Content Placeholder 2"/>
          <p:cNvSpPr>
            <a:spLocks noGrp="1"/>
          </p:cNvSpPr>
          <p:nvPr>
            <p:ph idx="1"/>
          </p:nvPr>
        </p:nvSpPr>
        <p:spPr>
          <a:xfrm>
            <a:off x="1333500" y="1828800"/>
            <a:ext cx="6438900" cy="2362200"/>
          </a:xfrm>
        </p:spPr>
        <p:txBody>
          <a:bodyPr>
            <a:normAutofit fontScale="92500" lnSpcReduction="10000"/>
          </a:bodyPr>
          <a:lstStyle/>
          <a:p>
            <a:pPr marL="0" indent="0">
              <a:buNone/>
            </a:pPr>
            <a:r>
              <a:rPr lang="en-US" sz="1800" dirty="0"/>
              <a:t>The scriptural quotations in this presentation are taken from the </a:t>
            </a:r>
            <a:r>
              <a:rPr lang="en-US" sz="1800" i="1" dirty="0"/>
              <a:t>New American Bible, revised edition </a:t>
            </a:r>
            <a:r>
              <a:rPr lang="en-US" sz="1800" dirty="0"/>
              <a:t>© 2010, 1991, 1986, 1970 Confraternity of Christian Doctrine, Inc., Washington, D.C. All Rights Reserved. No part of this work may be reproduced or transmitted in any form or by any means, electronic or mechanical, including photocopying, recording, or by any information storage and retrieval system, without permission in writing from the copyright owner.</a:t>
            </a:r>
          </a:p>
          <a:p>
            <a:pPr marL="0" indent="0">
              <a:buNone/>
            </a:pPr>
            <a:r>
              <a:rPr lang="en-US" sz="1800" dirty="0"/>
              <a:t> </a:t>
            </a:r>
            <a:endParaRPr lang="en-US" sz="1800" dirty="0">
              <a:effectLst/>
            </a:endParaRPr>
          </a:p>
        </p:txBody>
      </p:sp>
    </p:spTree>
    <p:extLst>
      <p:ext uri="{BB962C8B-B14F-4D97-AF65-F5344CB8AC3E}">
        <p14:creationId xmlns:p14="http://schemas.microsoft.com/office/powerpoint/2010/main" val="2724242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0" y="1295400"/>
            <a:ext cx="8229600" cy="1066800"/>
          </a:xfrm>
        </p:spPr>
        <p:txBody>
          <a:bodyPr>
            <a:normAutofit/>
          </a:bodyPr>
          <a:lstStyle/>
          <a:p>
            <a:r>
              <a:rPr lang="en-US" dirty="0"/>
              <a:t>To See as God Sees: </a:t>
            </a:r>
            <a:br>
              <a:rPr lang="en-US" dirty="0"/>
            </a:br>
            <a:r>
              <a:rPr lang="en-US" dirty="0"/>
              <a:t>A Reflection on Genesis 2</a:t>
            </a:r>
          </a:p>
        </p:txBody>
      </p:sp>
      <p:sp>
        <p:nvSpPr>
          <p:cNvPr id="6" name="Content Placeholder 5"/>
          <p:cNvSpPr>
            <a:spLocks noGrp="1"/>
          </p:cNvSpPr>
          <p:nvPr>
            <p:ph idx="1"/>
          </p:nvPr>
        </p:nvSpPr>
        <p:spPr>
          <a:xfrm>
            <a:off x="1550581" y="2667000"/>
            <a:ext cx="6477000" cy="3136605"/>
          </a:xfrm>
        </p:spPr>
        <p:txBody>
          <a:bodyPr/>
          <a:lstStyle/>
          <a:p>
            <a:pPr marL="0" indent="0">
              <a:buNone/>
            </a:pPr>
            <a:r>
              <a:rPr lang="en-US" dirty="0"/>
              <a:t>This reflection will explore how the effects of Original Sin make it difficult for us to perceive God’s original plan.</a:t>
            </a:r>
            <a:endParaRPr lang="en-US"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005625"/>
            <a:ext cx="8229600" cy="533400"/>
          </a:xfrm>
        </p:spPr>
        <p:txBody>
          <a:bodyPr/>
          <a:lstStyle/>
          <a:p>
            <a:r>
              <a:rPr lang="en-US" dirty="0"/>
              <a:t>Theology of the Body</a:t>
            </a:r>
          </a:p>
        </p:txBody>
      </p:sp>
      <p:sp>
        <p:nvSpPr>
          <p:cNvPr id="6" name="Content Placeholder 5"/>
          <p:cNvSpPr>
            <a:spLocks noGrp="1"/>
          </p:cNvSpPr>
          <p:nvPr>
            <p:ph idx="1"/>
          </p:nvPr>
        </p:nvSpPr>
        <p:spPr>
          <a:xfrm>
            <a:off x="3200400" y="1646237"/>
            <a:ext cx="5715000" cy="4373563"/>
          </a:xfrm>
        </p:spPr>
        <p:txBody>
          <a:bodyPr>
            <a:normAutofit fontScale="92500" lnSpcReduction="10000"/>
          </a:bodyPr>
          <a:lstStyle/>
          <a:p>
            <a:pPr lvl="0"/>
            <a:r>
              <a:rPr lang="en-US" dirty="0"/>
              <a:t>From 1979 to 1984, Pope Saint John Paul II gave a series of talks on:</a:t>
            </a:r>
          </a:p>
          <a:p>
            <a:pPr marL="627063" lvl="1">
              <a:buSzPct val="85000"/>
              <a:buFont typeface="Courier New" panose="02070309020205020404" pitchFamily="49" charset="0"/>
              <a:buChar char="o"/>
            </a:pPr>
            <a:r>
              <a:rPr lang="en-US" dirty="0"/>
              <a:t>the meaning of our creation as male and female in the divine image</a:t>
            </a:r>
          </a:p>
          <a:p>
            <a:pPr marL="627063" lvl="1">
              <a:buSzPct val="85000"/>
              <a:buFont typeface="Courier New" panose="02070309020205020404" pitchFamily="49" charset="0"/>
              <a:buChar char="o"/>
            </a:pPr>
            <a:r>
              <a:rPr lang="en-US" dirty="0"/>
              <a:t>an integrated vision of the human person</a:t>
            </a:r>
          </a:p>
          <a:p>
            <a:pPr marL="627063" lvl="1">
              <a:buSzPct val="85000"/>
              <a:buFont typeface="Courier New" panose="02070309020205020404" pitchFamily="49" charset="0"/>
              <a:buChar char="o"/>
            </a:pPr>
            <a:r>
              <a:rPr lang="en-US" dirty="0"/>
              <a:t>the theme of love as self-gift</a:t>
            </a:r>
          </a:p>
          <a:p>
            <a:pPr marL="627063" lvl="1">
              <a:buSzPct val="85000"/>
              <a:buFont typeface="Courier New" panose="02070309020205020404" pitchFamily="49" charset="0"/>
              <a:buChar char="o"/>
            </a:pPr>
            <a:r>
              <a:rPr lang="en-US" dirty="0"/>
              <a:t>reverence for the gift of our sexuality</a:t>
            </a:r>
          </a:p>
          <a:p>
            <a:pPr lvl="0"/>
            <a:r>
              <a:rPr lang="en-US" dirty="0"/>
              <a:t>All 129 reflections are based on Scripture and have been compiled into what we now refer to as the “Theology of the Body.”</a:t>
            </a:r>
          </a:p>
        </p:txBody>
      </p:sp>
      <p:pic>
        <p:nvPicPr>
          <p:cNvPr id="3" name="Picture 2">
            <a:extLst>
              <a:ext uri="{FF2B5EF4-FFF2-40B4-BE49-F238E27FC236}">
                <a16:creationId xmlns:a16="http://schemas.microsoft.com/office/drawing/2014/main" id="{46C9227D-C5D4-40CE-8129-722DBFE66AB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653325"/>
            <a:ext cx="2349805" cy="3657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1003633"/>
            <a:ext cx="8229600" cy="533400"/>
          </a:xfrm>
        </p:spPr>
        <p:txBody>
          <a:bodyPr/>
          <a:lstStyle/>
          <a:p>
            <a:r>
              <a:rPr lang="en-US" dirty="0"/>
              <a:t>Genesis 2:18</a:t>
            </a:r>
          </a:p>
        </p:txBody>
      </p:sp>
      <p:pic>
        <p:nvPicPr>
          <p:cNvPr id="6" name="Picture 5" descr="A wooden table&#10;&#10;Description automatically generated">
            <a:extLst>
              <a:ext uri="{FF2B5EF4-FFF2-40B4-BE49-F238E27FC236}">
                <a16:creationId xmlns:a16="http://schemas.microsoft.com/office/drawing/2014/main" id="{99843674-2E34-4D49-A15D-AACD916600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519"/>
          <a:stretch/>
        </p:blipFill>
        <p:spPr>
          <a:xfrm>
            <a:off x="1981200" y="2743200"/>
            <a:ext cx="5334000" cy="3217530"/>
          </a:xfrm>
          <a:prstGeom prst="rect">
            <a:avLst/>
          </a:prstGeom>
        </p:spPr>
      </p:pic>
      <p:sp>
        <p:nvSpPr>
          <p:cNvPr id="3" name="Content Placeholder 2"/>
          <p:cNvSpPr>
            <a:spLocks noGrp="1"/>
          </p:cNvSpPr>
          <p:nvPr>
            <p:ph idx="1"/>
          </p:nvPr>
        </p:nvSpPr>
        <p:spPr>
          <a:xfrm>
            <a:off x="1333500" y="1676400"/>
            <a:ext cx="6477000" cy="4373563"/>
          </a:xfrm>
        </p:spPr>
        <p:txBody>
          <a:bodyPr/>
          <a:lstStyle/>
          <a:p>
            <a:pPr marL="0" indent="0">
              <a:buNone/>
            </a:pPr>
            <a:r>
              <a:rPr lang="en-US" dirty="0"/>
              <a:t>“The </a:t>
            </a:r>
            <a:r>
              <a:rPr lang="en-US" cap="small" dirty="0"/>
              <a:t>Lord</a:t>
            </a:r>
            <a:r>
              <a:rPr lang="en-US" dirty="0"/>
              <a:t> God said: </a:t>
            </a:r>
            <a:r>
              <a:rPr lang="en-US" dirty="0">
                <a:solidFill>
                  <a:schemeClr val="accent2"/>
                </a:solidFill>
              </a:rPr>
              <a:t>It is not good for the man to be alone. </a:t>
            </a:r>
            <a:r>
              <a:rPr lang="en-US" dirty="0">
                <a:solidFill>
                  <a:schemeClr val="accent5">
                    <a:lumMod val="75000"/>
                  </a:schemeClr>
                </a:solidFill>
              </a:rPr>
              <a:t>I will make a helper suited to him.</a:t>
            </a:r>
            <a:r>
              <a:rPr lang="en-US" dirty="0"/>
              <a:t>”</a:t>
            </a:r>
            <a:endParaRPr lang="en-US" dirty="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838200"/>
            <a:ext cx="7393281" cy="533400"/>
          </a:xfrm>
        </p:spPr>
        <p:txBody>
          <a:bodyPr/>
          <a:lstStyle/>
          <a:p>
            <a:r>
              <a:rPr lang="en-US" dirty="0"/>
              <a:t>“It is not good for the man to be alone.”</a:t>
            </a:r>
            <a:endParaRPr lang="en-US" dirty="0">
              <a:effectLst/>
            </a:endParaRPr>
          </a:p>
        </p:txBody>
      </p:sp>
      <p:pic>
        <p:nvPicPr>
          <p:cNvPr id="6" name="Picture 5" descr="A picture containing drawing&#10;&#10;Description automatically generated">
            <a:extLst>
              <a:ext uri="{FF2B5EF4-FFF2-40B4-BE49-F238E27FC236}">
                <a16:creationId xmlns:a16="http://schemas.microsoft.com/office/drawing/2014/main" id="{7C5EAE63-596E-43CF-B3F2-728101589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209" y="1457162"/>
            <a:ext cx="1665766" cy="1438438"/>
          </a:xfrm>
          <a:prstGeom prst="rect">
            <a:avLst/>
          </a:prstGeom>
        </p:spPr>
      </p:pic>
      <p:sp>
        <p:nvSpPr>
          <p:cNvPr id="3" name="Content Placeholder 2"/>
          <p:cNvSpPr>
            <a:spLocks noGrp="1"/>
          </p:cNvSpPr>
          <p:nvPr>
            <p:ph idx="1"/>
          </p:nvPr>
        </p:nvSpPr>
        <p:spPr>
          <a:xfrm>
            <a:off x="1777409" y="1676346"/>
            <a:ext cx="2307265" cy="762000"/>
          </a:xfrm>
        </p:spPr>
        <p:txBody>
          <a:bodyPr>
            <a:normAutofit lnSpcReduction="10000"/>
          </a:bodyPr>
          <a:lstStyle/>
          <a:p>
            <a:pPr marL="0" indent="0">
              <a:buNone/>
            </a:pPr>
            <a:r>
              <a:rPr lang="en-US" dirty="0"/>
              <a:t>When we see as God sees:</a:t>
            </a:r>
          </a:p>
        </p:txBody>
      </p:sp>
      <p:pic>
        <p:nvPicPr>
          <p:cNvPr id="8" name="Picture 7">
            <a:extLst>
              <a:ext uri="{FF2B5EF4-FFF2-40B4-BE49-F238E27FC236}">
                <a16:creationId xmlns:a16="http://schemas.microsoft.com/office/drawing/2014/main" id="{BCC38B3D-6BC2-42CB-BEAC-DD4752F5884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879672" y="1541668"/>
            <a:ext cx="1027594" cy="1031356"/>
          </a:xfrm>
          <a:prstGeom prst="rect">
            <a:avLst/>
          </a:prstGeom>
        </p:spPr>
      </p:pic>
      <p:sp>
        <p:nvSpPr>
          <p:cNvPr id="5" name="Content Placeholder 2">
            <a:extLst>
              <a:ext uri="{FF2B5EF4-FFF2-40B4-BE49-F238E27FC236}">
                <a16:creationId xmlns:a16="http://schemas.microsoft.com/office/drawing/2014/main" id="{B83FF789-5B65-4FD2-AEA9-99029DD5FC7C}"/>
              </a:ext>
            </a:extLst>
          </p:cNvPr>
          <p:cNvSpPr txBox="1">
            <a:spLocks/>
          </p:cNvSpPr>
          <p:nvPr/>
        </p:nvSpPr>
        <p:spPr>
          <a:xfrm>
            <a:off x="6022544" y="1695178"/>
            <a:ext cx="2742337" cy="7620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t>When we see distorted by sin:</a:t>
            </a:r>
          </a:p>
        </p:txBody>
      </p:sp>
      <p:sp>
        <p:nvSpPr>
          <p:cNvPr id="9" name="Content Placeholder 2">
            <a:extLst>
              <a:ext uri="{FF2B5EF4-FFF2-40B4-BE49-F238E27FC236}">
                <a16:creationId xmlns:a16="http://schemas.microsoft.com/office/drawing/2014/main" id="{5ED47A2F-8398-4BDC-B7A4-5CC40191A0E6}"/>
              </a:ext>
            </a:extLst>
          </p:cNvPr>
          <p:cNvSpPr txBox="1">
            <a:spLocks/>
          </p:cNvSpPr>
          <p:nvPr/>
        </p:nvSpPr>
        <p:spPr>
          <a:xfrm>
            <a:off x="1006549" y="2571968"/>
            <a:ext cx="3869580" cy="34411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We see with a Theology </a:t>
            </a:r>
            <a:br>
              <a:rPr lang="en-US" sz="2200" dirty="0"/>
            </a:br>
            <a:r>
              <a:rPr lang="en-US" sz="2200" dirty="0"/>
              <a:t>of the Body.</a:t>
            </a:r>
          </a:p>
          <a:p>
            <a:r>
              <a:rPr lang="en-US" sz="2200" dirty="0"/>
              <a:t>We understand that “being alone” is “</a:t>
            </a:r>
            <a:r>
              <a:rPr lang="en-US" sz="2200" b="1" i="1" dirty="0"/>
              <a:t>not good” </a:t>
            </a:r>
            <a:r>
              <a:rPr lang="en-US" sz="2200" dirty="0"/>
              <a:t>because humankind was intended for relationship with God and others.</a:t>
            </a:r>
          </a:p>
          <a:p>
            <a:r>
              <a:rPr lang="en-US" sz="2200" dirty="0"/>
              <a:t>We value deep friendships with people we trust.</a:t>
            </a:r>
          </a:p>
        </p:txBody>
      </p:sp>
      <p:sp>
        <p:nvSpPr>
          <p:cNvPr id="10" name="Content Placeholder 2">
            <a:extLst>
              <a:ext uri="{FF2B5EF4-FFF2-40B4-BE49-F238E27FC236}">
                <a16:creationId xmlns:a16="http://schemas.microsoft.com/office/drawing/2014/main" id="{9C8671F2-C66D-442E-A799-688EF6A9AD02}"/>
              </a:ext>
            </a:extLst>
          </p:cNvPr>
          <p:cNvSpPr txBox="1">
            <a:spLocks/>
          </p:cNvSpPr>
          <p:nvPr/>
        </p:nvSpPr>
        <p:spPr>
          <a:xfrm>
            <a:off x="5130209" y="2577946"/>
            <a:ext cx="4089991" cy="34411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We avoid being alone </a:t>
            </a:r>
            <a:br>
              <a:rPr lang="en-US" sz="2200" dirty="0"/>
            </a:br>
            <a:r>
              <a:rPr lang="en-US" sz="2200" dirty="0"/>
              <a:t>with our thoughts.</a:t>
            </a:r>
          </a:p>
          <a:p>
            <a:r>
              <a:rPr lang="en-US" sz="2200" dirty="0"/>
              <a:t>We accept shallow relationships because </a:t>
            </a:r>
            <a:br>
              <a:rPr lang="en-US" sz="2200" dirty="0"/>
            </a:br>
            <a:r>
              <a:rPr lang="en-US" sz="2200" dirty="0"/>
              <a:t>we fear being alone.</a:t>
            </a:r>
          </a:p>
          <a:p>
            <a:r>
              <a:rPr lang="en-US" sz="2200" dirty="0"/>
              <a:t>We allow ourselves </a:t>
            </a:r>
            <a:br>
              <a:rPr lang="en-US" sz="2200" dirty="0"/>
            </a:br>
            <a:r>
              <a:rPr lang="en-US" sz="2200" dirty="0"/>
              <a:t>to be distracted with technology rather than seeking solitude with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8319" y="1066800"/>
            <a:ext cx="7393281" cy="533400"/>
          </a:xfrm>
        </p:spPr>
        <p:txBody>
          <a:bodyPr/>
          <a:lstStyle/>
          <a:p>
            <a:r>
              <a:rPr lang="en-US" dirty="0"/>
              <a:t>“I will make a helper suited to him.”</a:t>
            </a:r>
            <a:endParaRPr lang="en-US" dirty="0">
              <a:effectLst/>
            </a:endParaRPr>
          </a:p>
        </p:txBody>
      </p:sp>
      <p:pic>
        <p:nvPicPr>
          <p:cNvPr id="6" name="Picture 5" descr="A picture containing drawing&#10;&#10;Description automatically generated">
            <a:extLst>
              <a:ext uri="{FF2B5EF4-FFF2-40B4-BE49-F238E27FC236}">
                <a16:creationId xmlns:a16="http://schemas.microsoft.com/office/drawing/2014/main" id="{7C5EAE63-596E-43CF-B3F2-728101589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928" y="1685762"/>
            <a:ext cx="1665766" cy="1438438"/>
          </a:xfrm>
          <a:prstGeom prst="rect">
            <a:avLst/>
          </a:prstGeom>
        </p:spPr>
      </p:pic>
      <p:sp>
        <p:nvSpPr>
          <p:cNvPr id="3" name="Content Placeholder 2"/>
          <p:cNvSpPr>
            <a:spLocks noGrp="1"/>
          </p:cNvSpPr>
          <p:nvPr>
            <p:ph idx="1"/>
          </p:nvPr>
        </p:nvSpPr>
        <p:spPr>
          <a:xfrm>
            <a:off x="2004128" y="1904946"/>
            <a:ext cx="2307265" cy="762000"/>
          </a:xfrm>
        </p:spPr>
        <p:txBody>
          <a:bodyPr>
            <a:normAutofit lnSpcReduction="10000"/>
          </a:bodyPr>
          <a:lstStyle/>
          <a:p>
            <a:pPr marL="0" indent="0">
              <a:buNone/>
            </a:pPr>
            <a:r>
              <a:rPr lang="en-US" dirty="0"/>
              <a:t>When we see as God sees:</a:t>
            </a:r>
          </a:p>
        </p:txBody>
      </p:sp>
      <p:pic>
        <p:nvPicPr>
          <p:cNvPr id="8" name="Picture 7">
            <a:extLst>
              <a:ext uri="{FF2B5EF4-FFF2-40B4-BE49-F238E27FC236}">
                <a16:creationId xmlns:a16="http://schemas.microsoft.com/office/drawing/2014/main" id="{BCC38B3D-6BC2-42CB-BEAC-DD4752F5884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106391" y="1770268"/>
            <a:ext cx="1027594" cy="1031356"/>
          </a:xfrm>
          <a:prstGeom prst="rect">
            <a:avLst/>
          </a:prstGeom>
        </p:spPr>
      </p:pic>
      <p:sp>
        <p:nvSpPr>
          <p:cNvPr id="5" name="Content Placeholder 2">
            <a:extLst>
              <a:ext uri="{FF2B5EF4-FFF2-40B4-BE49-F238E27FC236}">
                <a16:creationId xmlns:a16="http://schemas.microsoft.com/office/drawing/2014/main" id="{B83FF789-5B65-4FD2-AEA9-99029DD5FC7C}"/>
              </a:ext>
            </a:extLst>
          </p:cNvPr>
          <p:cNvSpPr txBox="1">
            <a:spLocks/>
          </p:cNvSpPr>
          <p:nvPr/>
        </p:nvSpPr>
        <p:spPr>
          <a:xfrm>
            <a:off x="6249263" y="1923778"/>
            <a:ext cx="2742337" cy="7620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t>When we see distorted by sin:</a:t>
            </a:r>
          </a:p>
        </p:txBody>
      </p:sp>
      <p:sp>
        <p:nvSpPr>
          <p:cNvPr id="9" name="Content Placeholder 2">
            <a:extLst>
              <a:ext uri="{FF2B5EF4-FFF2-40B4-BE49-F238E27FC236}">
                <a16:creationId xmlns:a16="http://schemas.microsoft.com/office/drawing/2014/main" id="{5ED47A2F-8398-4BDC-B7A4-5CC40191A0E6}"/>
              </a:ext>
            </a:extLst>
          </p:cNvPr>
          <p:cNvSpPr txBox="1">
            <a:spLocks/>
          </p:cNvSpPr>
          <p:nvPr/>
        </p:nvSpPr>
        <p:spPr>
          <a:xfrm>
            <a:off x="1233268" y="2819400"/>
            <a:ext cx="3556591" cy="34411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We envision the </a:t>
            </a:r>
            <a:br>
              <a:rPr lang="en-US" dirty="0"/>
            </a:br>
            <a:r>
              <a:rPr lang="en-US" dirty="0"/>
              <a:t>“helper” as </a:t>
            </a:r>
          </a:p>
          <a:p>
            <a:pPr marL="627063" lvl="1">
              <a:buSzPct val="85000"/>
              <a:buFont typeface="Courier New" panose="02070309020205020404" pitchFamily="49" charset="0"/>
              <a:buChar char="o"/>
            </a:pPr>
            <a:r>
              <a:rPr lang="en-US" dirty="0"/>
              <a:t>supportive and nurturing </a:t>
            </a:r>
          </a:p>
          <a:p>
            <a:pPr marL="627063" lvl="1">
              <a:buSzPct val="85000"/>
              <a:buFont typeface="Courier New" panose="02070309020205020404" pitchFamily="49" charset="0"/>
              <a:buChar char="o"/>
            </a:pPr>
            <a:r>
              <a:rPr lang="en-US" dirty="0"/>
              <a:t>someone who helps us in the same way that God helps us</a:t>
            </a:r>
          </a:p>
        </p:txBody>
      </p:sp>
      <p:sp>
        <p:nvSpPr>
          <p:cNvPr id="10" name="Content Placeholder 2">
            <a:extLst>
              <a:ext uri="{FF2B5EF4-FFF2-40B4-BE49-F238E27FC236}">
                <a16:creationId xmlns:a16="http://schemas.microsoft.com/office/drawing/2014/main" id="{9C8671F2-C66D-442E-A799-688EF6A9AD02}"/>
              </a:ext>
            </a:extLst>
          </p:cNvPr>
          <p:cNvSpPr txBox="1">
            <a:spLocks/>
          </p:cNvSpPr>
          <p:nvPr/>
        </p:nvSpPr>
        <p:spPr>
          <a:xfrm>
            <a:off x="5587409" y="2825378"/>
            <a:ext cx="3556591" cy="245125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We envision the </a:t>
            </a:r>
            <a:br>
              <a:rPr lang="en-US" dirty="0"/>
            </a:br>
            <a:r>
              <a:rPr lang="en-US" dirty="0"/>
              <a:t>“helper” as</a:t>
            </a:r>
          </a:p>
          <a:p>
            <a:pPr marL="627063" lvl="1">
              <a:buSzPct val="85000"/>
              <a:buFont typeface="Courier New" panose="02070309020205020404" pitchFamily="49" charset="0"/>
              <a:buChar char="o"/>
            </a:pPr>
            <a:r>
              <a:rPr lang="en-US" dirty="0"/>
              <a:t>a subordinate </a:t>
            </a:r>
          </a:p>
          <a:p>
            <a:pPr marL="627063" lvl="1">
              <a:buSzPct val="85000"/>
              <a:buFont typeface="Courier New" panose="02070309020205020404" pitchFamily="49" charset="0"/>
              <a:buChar char="o"/>
            </a:pPr>
            <a:r>
              <a:rPr lang="en-US" dirty="0"/>
              <a:t>a servant</a:t>
            </a:r>
          </a:p>
        </p:txBody>
      </p:sp>
    </p:spTree>
    <p:extLst>
      <p:ext uri="{BB962C8B-B14F-4D97-AF65-F5344CB8AC3E}">
        <p14:creationId xmlns:p14="http://schemas.microsoft.com/office/powerpoint/2010/main" val="2390265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1003633"/>
            <a:ext cx="8229600" cy="533400"/>
          </a:xfrm>
        </p:spPr>
        <p:txBody>
          <a:bodyPr/>
          <a:lstStyle/>
          <a:p>
            <a:r>
              <a:rPr lang="en-US" dirty="0"/>
              <a:t>Genesis 2:22</a:t>
            </a:r>
          </a:p>
        </p:txBody>
      </p:sp>
      <p:pic>
        <p:nvPicPr>
          <p:cNvPr id="6" name="Picture 5" descr="A wooden table&#10;&#10;Description automatically generated">
            <a:extLst>
              <a:ext uri="{FF2B5EF4-FFF2-40B4-BE49-F238E27FC236}">
                <a16:creationId xmlns:a16="http://schemas.microsoft.com/office/drawing/2014/main" id="{99843674-2E34-4D49-A15D-AACD916600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519"/>
          <a:stretch/>
        </p:blipFill>
        <p:spPr>
          <a:xfrm>
            <a:off x="1981200" y="2743200"/>
            <a:ext cx="5334000" cy="3217530"/>
          </a:xfrm>
          <a:prstGeom prst="rect">
            <a:avLst/>
          </a:prstGeom>
        </p:spPr>
      </p:pic>
      <p:sp>
        <p:nvSpPr>
          <p:cNvPr id="3" name="Content Placeholder 2"/>
          <p:cNvSpPr>
            <a:spLocks noGrp="1"/>
          </p:cNvSpPr>
          <p:nvPr>
            <p:ph idx="1"/>
          </p:nvPr>
        </p:nvSpPr>
        <p:spPr>
          <a:xfrm>
            <a:off x="1333500" y="1676400"/>
            <a:ext cx="6477000" cy="4373563"/>
          </a:xfrm>
        </p:spPr>
        <p:txBody>
          <a:bodyPr/>
          <a:lstStyle/>
          <a:p>
            <a:pPr marL="0" indent="0">
              <a:buNone/>
            </a:pPr>
            <a:r>
              <a:rPr lang="en-US" dirty="0"/>
              <a:t>“The </a:t>
            </a:r>
            <a:r>
              <a:rPr lang="en-US" cap="small" dirty="0"/>
              <a:t>Lord</a:t>
            </a:r>
            <a:r>
              <a:rPr lang="en-US" dirty="0"/>
              <a:t> God then built </a:t>
            </a:r>
            <a:r>
              <a:rPr lang="en-US" dirty="0">
                <a:solidFill>
                  <a:schemeClr val="accent6">
                    <a:lumMod val="75000"/>
                  </a:schemeClr>
                </a:solidFill>
              </a:rPr>
              <a:t>the rib that he had taken from the man </a:t>
            </a:r>
            <a:r>
              <a:rPr lang="en-US" dirty="0"/>
              <a:t>into a woman.” </a:t>
            </a:r>
          </a:p>
        </p:txBody>
      </p:sp>
    </p:spTree>
    <p:extLst>
      <p:ext uri="{BB962C8B-B14F-4D97-AF65-F5344CB8AC3E}">
        <p14:creationId xmlns:p14="http://schemas.microsoft.com/office/powerpoint/2010/main" val="2529454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8002881" cy="533400"/>
          </a:xfrm>
        </p:spPr>
        <p:txBody>
          <a:bodyPr>
            <a:normAutofit/>
          </a:bodyPr>
          <a:lstStyle/>
          <a:p>
            <a:r>
              <a:rPr lang="en-US" dirty="0"/>
              <a:t>“.  .  . the rib that he had taken from the man”</a:t>
            </a:r>
            <a:endParaRPr lang="en-US" dirty="0">
              <a:effectLst/>
            </a:endParaRPr>
          </a:p>
        </p:txBody>
      </p:sp>
      <p:pic>
        <p:nvPicPr>
          <p:cNvPr id="6" name="Picture 5" descr="A picture containing drawing&#10;&#10;Description automatically generated">
            <a:extLst>
              <a:ext uri="{FF2B5EF4-FFF2-40B4-BE49-F238E27FC236}">
                <a16:creationId xmlns:a16="http://schemas.microsoft.com/office/drawing/2014/main" id="{7C5EAE63-596E-43CF-B3F2-728101589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209" y="1457162"/>
            <a:ext cx="1665766" cy="1438438"/>
          </a:xfrm>
          <a:prstGeom prst="rect">
            <a:avLst/>
          </a:prstGeom>
        </p:spPr>
      </p:pic>
      <p:sp>
        <p:nvSpPr>
          <p:cNvPr id="3" name="Content Placeholder 2"/>
          <p:cNvSpPr>
            <a:spLocks noGrp="1"/>
          </p:cNvSpPr>
          <p:nvPr>
            <p:ph idx="1"/>
          </p:nvPr>
        </p:nvSpPr>
        <p:spPr>
          <a:xfrm>
            <a:off x="1777409" y="1676346"/>
            <a:ext cx="2307265" cy="762000"/>
          </a:xfrm>
        </p:spPr>
        <p:txBody>
          <a:bodyPr>
            <a:normAutofit lnSpcReduction="10000"/>
          </a:bodyPr>
          <a:lstStyle/>
          <a:p>
            <a:pPr marL="0" indent="0">
              <a:buNone/>
            </a:pPr>
            <a:r>
              <a:rPr lang="en-US" dirty="0"/>
              <a:t>When we see as God sees:</a:t>
            </a:r>
          </a:p>
        </p:txBody>
      </p:sp>
      <p:pic>
        <p:nvPicPr>
          <p:cNvPr id="8" name="Picture 7">
            <a:extLst>
              <a:ext uri="{FF2B5EF4-FFF2-40B4-BE49-F238E27FC236}">
                <a16:creationId xmlns:a16="http://schemas.microsoft.com/office/drawing/2014/main" id="{BCC38B3D-6BC2-42CB-BEAC-DD4752F5884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106391" y="1541668"/>
            <a:ext cx="1027594" cy="1031356"/>
          </a:xfrm>
          <a:prstGeom prst="rect">
            <a:avLst/>
          </a:prstGeom>
        </p:spPr>
      </p:pic>
      <p:sp>
        <p:nvSpPr>
          <p:cNvPr id="5" name="Content Placeholder 2">
            <a:extLst>
              <a:ext uri="{FF2B5EF4-FFF2-40B4-BE49-F238E27FC236}">
                <a16:creationId xmlns:a16="http://schemas.microsoft.com/office/drawing/2014/main" id="{B83FF789-5B65-4FD2-AEA9-99029DD5FC7C}"/>
              </a:ext>
            </a:extLst>
          </p:cNvPr>
          <p:cNvSpPr txBox="1">
            <a:spLocks/>
          </p:cNvSpPr>
          <p:nvPr/>
        </p:nvSpPr>
        <p:spPr>
          <a:xfrm>
            <a:off x="6249263" y="1695178"/>
            <a:ext cx="2742337" cy="7620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t>When we see distorted by sin:</a:t>
            </a:r>
          </a:p>
        </p:txBody>
      </p:sp>
      <p:sp>
        <p:nvSpPr>
          <p:cNvPr id="9" name="Content Placeholder 2">
            <a:extLst>
              <a:ext uri="{FF2B5EF4-FFF2-40B4-BE49-F238E27FC236}">
                <a16:creationId xmlns:a16="http://schemas.microsoft.com/office/drawing/2014/main" id="{5ED47A2F-8398-4BDC-B7A4-5CC40191A0E6}"/>
              </a:ext>
            </a:extLst>
          </p:cNvPr>
          <p:cNvSpPr txBox="1">
            <a:spLocks/>
          </p:cNvSpPr>
          <p:nvPr/>
        </p:nvSpPr>
        <p:spPr>
          <a:xfrm>
            <a:off x="1006549" y="2571968"/>
            <a:ext cx="4099842" cy="34411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We see that woman </a:t>
            </a:r>
            <a:br>
              <a:rPr lang="en-US" sz="2200" dirty="0"/>
            </a:br>
            <a:r>
              <a:rPr lang="en-US" sz="2200" dirty="0"/>
              <a:t>was created </a:t>
            </a:r>
          </a:p>
          <a:p>
            <a:pPr marL="627063" lvl="1">
              <a:buSzPct val="85000"/>
              <a:buFont typeface="Courier New" panose="02070309020205020404" pitchFamily="49" charset="0"/>
              <a:buChar char="o"/>
            </a:pPr>
            <a:r>
              <a:rPr lang="en-US" sz="2200" dirty="0"/>
              <a:t>not from his head to be above nor rule over him</a:t>
            </a:r>
          </a:p>
          <a:p>
            <a:pPr marL="627063" lvl="1">
              <a:buSzPct val="85000"/>
              <a:buFont typeface="Courier New" panose="02070309020205020404" pitchFamily="49" charset="0"/>
              <a:buChar char="o"/>
            </a:pPr>
            <a:r>
              <a:rPr lang="en-US" sz="2200" dirty="0"/>
              <a:t>not from his feet to be beneath nor trampled upon by him</a:t>
            </a:r>
          </a:p>
          <a:p>
            <a:pPr marL="627063" lvl="1">
              <a:buSzPct val="85000"/>
              <a:buFont typeface="Courier New" panose="02070309020205020404" pitchFamily="49" charset="0"/>
              <a:buChar char="o"/>
            </a:pPr>
            <a:r>
              <a:rPr lang="en-US" sz="2200" dirty="0"/>
              <a:t>but from his side, to be his equal, his partner, his companion, his beloved</a:t>
            </a:r>
            <a:endParaRPr lang="en-US" sz="2200" dirty="0">
              <a:effectLst/>
            </a:endParaRPr>
          </a:p>
        </p:txBody>
      </p:sp>
      <p:sp>
        <p:nvSpPr>
          <p:cNvPr id="10" name="Content Placeholder 2">
            <a:extLst>
              <a:ext uri="{FF2B5EF4-FFF2-40B4-BE49-F238E27FC236}">
                <a16:creationId xmlns:a16="http://schemas.microsoft.com/office/drawing/2014/main" id="{9C8671F2-C66D-442E-A799-688EF6A9AD02}"/>
              </a:ext>
            </a:extLst>
          </p:cNvPr>
          <p:cNvSpPr txBox="1">
            <a:spLocks/>
          </p:cNvSpPr>
          <p:nvPr/>
        </p:nvSpPr>
        <p:spPr>
          <a:xfrm>
            <a:off x="5620188" y="2577946"/>
            <a:ext cx="3064731" cy="34411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Woman was </a:t>
            </a:r>
            <a:br>
              <a:rPr lang="en-US" sz="2200" dirty="0"/>
            </a:br>
            <a:r>
              <a:rPr lang="en-US" sz="2200" dirty="0"/>
              <a:t>created as </a:t>
            </a:r>
          </a:p>
          <a:p>
            <a:pPr marL="627063" lvl="1">
              <a:buSzPct val="85000"/>
              <a:buFont typeface="Courier New" panose="02070309020205020404" pitchFamily="49" charset="0"/>
              <a:buChar char="o"/>
            </a:pPr>
            <a:r>
              <a:rPr lang="en-US" sz="2200" dirty="0"/>
              <a:t>a subordinate</a:t>
            </a:r>
          </a:p>
          <a:p>
            <a:pPr marL="627063" lvl="1">
              <a:buSzPct val="85000"/>
              <a:buFont typeface="Courier New" panose="02070309020205020404" pitchFamily="49" charset="0"/>
              <a:buChar char="o"/>
            </a:pPr>
            <a:r>
              <a:rPr lang="en-US" sz="2200" dirty="0"/>
              <a:t>an afterthought</a:t>
            </a:r>
          </a:p>
          <a:p>
            <a:pPr marL="627063" lvl="1">
              <a:buSzPct val="85000"/>
              <a:buFont typeface="Courier New" panose="02070309020205020404" pitchFamily="49" charset="0"/>
              <a:buChar char="o"/>
            </a:pPr>
            <a:r>
              <a:rPr lang="en-US" sz="2200" dirty="0"/>
              <a:t>secondary or lesser </a:t>
            </a:r>
          </a:p>
        </p:txBody>
      </p:sp>
    </p:spTree>
    <p:extLst>
      <p:ext uri="{BB962C8B-B14F-4D97-AF65-F5344CB8AC3E}">
        <p14:creationId xmlns:p14="http://schemas.microsoft.com/office/powerpoint/2010/main" val="1486651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3500" y="1003633"/>
            <a:ext cx="8229600" cy="533400"/>
          </a:xfrm>
        </p:spPr>
        <p:txBody>
          <a:bodyPr/>
          <a:lstStyle/>
          <a:p>
            <a:r>
              <a:rPr lang="en-US" dirty="0"/>
              <a:t>Genesis 2:24</a:t>
            </a:r>
          </a:p>
        </p:txBody>
      </p:sp>
      <p:pic>
        <p:nvPicPr>
          <p:cNvPr id="6" name="Picture 5" descr="A wooden table&#10;&#10;Description automatically generated">
            <a:extLst>
              <a:ext uri="{FF2B5EF4-FFF2-40B4-BE49-F238E27FC236}">
                <a16:creationId xmlns:a16="http://schemas.microsoft.com/office/drawing/2014/main" id="{99843674-2E34-4D49-A15D-AACD916600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519"/>
          <a:stretch/>
        </p:blipFill>
        <p:spPr>
          <a:xfrm>
            <a:off x="1981200" y="2971800"/>
            <a:ext cx="5334000" cy="3217530"/>
          </a:xfrm>
          <a:prstGeom prst="rect">
            <a:avLst/>
          </a:prstGeom>
        </p:spPr>
      </p:pic>
      <p:sp>
        <p:nvSpPr>
          <p:cNvPr id="3" name="Content Placeholder 2"/>
          <p:cNvSpPr>
            <a:spLocks noGrp="1"/>
          </p:cNvSpPr>
          <p:nvPr>
            <p:ph idx="1"/>
          </p:nvPr>
        </p:nvSpPr>
        <p:spPr>
          <a:xfrm>
            <a:off x="1333500" y="1676400"/>
            <a:ext cx="6972300" cy="4373563"/>
          </a:xfrm>
        </p:spPr>
        <p:txBody>
          <a:bodyPr/>
          <a:lstStyle/>
          <a:p>
            <a:pPr marL="0" indent="0">
              <a:buNone/>
            </a:pPr>
            <a:r>
              <a:rPr lang="en-US" dirty="0"/>
              <a:t>“That is why a man leaves his father and mother and clings to his wife, and </a:t>
            </a:r>
            <a:r>
              <a:rPr lang="en-US" dirty="0">
                <a:solidFill>
                  <a:srgbClr val="339933"/>
                </a:solidFill>
              </a:rPr>
              <a:t>the two of them become one body.</a:t>
            </a:r>
            <a:r>
              <a:rPr lang="en-US" dirty="0"/>
              <a:t>”</a:t>
            </a:r>
            <a:endParaRPr lang="en-US" dirty="0">
              <a:effectLst/>
            </a:endParaRPr>
          </a:p>
        </p:txBody>
      </p:sp>
    </p:spTree>
    <p:extLst>
      <p:ext uri="{BB962C8B-B14F-4D97-AF65-F5344CB8AC3E}">
        <p14:creationId xmlns:p14="http://schemas.microsoft.com/office/powerpoint/2010/main" val="2507697570"/>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885</TotalTime>
  <Words>1141</Words>
  <Application>Microsoft Office PowerPoint</Application>
  <PresentationFormat>On-screen Show (4:3)</PresentationFormat>
  <Paragraphs>131</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Courier New</vt:lpstr>
      <vt:lpstr>LIC Presentation template</vt:lpstr>
      <vt:lpstr>To See as God Sees</vt:lpstr>
      <vt:lpstr>To See as God Sees:  A Reflection on Genesis 2</vt:lpstr>
      <vt:lpstr>Theology of the Body</vt:lpstr>
      <vt:lpstr>Genesis 2:18</vt:lpstr>
      <vt:lpstr>“It is not good for the man to be alone.”</vt:lpstr>
      <vt:lpstr>“I will make a helper suited to him.”</vt:lpstr>
      <vt:lpstr>Genesis 2:22</vt:lpstr>
      <vt:lpstr>“.  .  . the rib that he had taken from the man”</vt:lpstr>
      <vt:lpstr>Genesis 2:24</vt:lpstr>
      <vt:lpstr>“the two of them become one body”</vt:lpstr>
      <vt:lpstr>Genesis 2:25</vt:lpstr>
      <vt:lpstr>“naked, yet they felt no shame”</vt:lpstr>
      <vt:lpstr>Acknowledgments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100</cp:revision>
  <dcterms:created xsi:type="dcterms:W3CDTF">2011-01-10T17:35:40Z</dcterms:created>
  <dcterms:modified xsi:type="dcterms:W3CDTF">2019-12-05T19:49:36Z</dcterms:modified>
</cp:coreProperties>
</file>